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73" r:id="rId5"/>
    <p:sldId id="317" r:id="rId6"/>
    <p:sldId id="318" r:id="rId7"/>
    <p:sldId id="266" r:id="rId8"/>
    <p:sldId id="262" r:id="rId9"/>
    <p:sldId id="264" r:id="rId10"/>
    <p:sldId id="320" r:id="rId11"/>
    <p:sldId id="276" r:id="rId12"/>
    <p:sldId id="319" r:id="rId13"/>
    <p:sldId id="277" r:id="rId14"/>
    <p:sldId id="278" r:id="rId15"/>
  </p:sldIdLst>
  <p:sldSz cx="9144000" cy="6858000" type="screen4x3"/>
  <p:notesSz cx="7099300" cy="102346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927" autoAdjust="0"/>
  </p:normalViewPr>
  <p:slideViewPr>
    <p:cSldViewPr>
      <p:cViewPr varScale="1">
        <p:scale>
          <a:sx n="66" d="100"/>
          <a:sy n="66" d="100"/>
        </p:scale>
        <p:origin x="149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57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0725" y="0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/>
          <a:lstStyle>
            <a:lvl1pPr algn="r">
              <a:defRPr sz="1200"/>
            </a:lvl1pPr>
          </a:lstStyle>
          <a:p>
            <a:fld id="{1364CACD-4E31-4107-B0D8-205581940CED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06" tIns="47453" rIns="94906" bIns="4745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4906" tIns="47453" rIns="94906" bIns="4745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243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0725" y="9721243"/>
            <a:ext cx="3076917" cy="511731"/>
          </a:xfrm>
          <a:prstGeom prst="rect">
            <a:avLst/>
          </a:prstGeom>
        </p:spPr>
        <p:txBody>
          <a:bodyPr vert="horz" lIns="94906" tIns="47453" rIns="94906" bIns="47453" rtlCol="0" anchor="b"/>
          <a:lstStyle>
            <a:lvl1pPr algn="r">
              <a:defRPr sz="1200"/>
            </a:lvl1pPr>
          </a:lstStyle>
          <a:p>
            <a:fld id="{1916B3CD-2677-4CE1-ABC1-9890295B15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826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系上一般在</a:t>
            </a:r>
            <a:r>
              <a:rPr lang="en-US" altLang="zh-TW" dirty="0"/>
              <a:t>12</a:t>
            </a:r>
            <a:r>
              <a:rPr lang="zh-TW" altLang="en-US" dirty="0"/>
              <a:t>底到隔年</a:t>
            </a:r>
            <a:r>
              <a:rPr lang="en-US" altLang="zh-TW" dirty="0"/>
              <a:t>1</a:t>
            </a:r>
            <a:r>
              <a:rPr lang="zh-TW" altLang="en-US" dirty="0"/>
              <a:t>月間會收到申請單位的資料</a:t>
            </a:r>
            <a:endParaRPr lang="en-US" altLang="zh-TW" dirty="0"/>
          </a:p>
          <a:p>
            <a:r>
              <a:rPr lang="zh-TW" altLang="en-US" dirty="0"/>
              <a:t>申請單位會在</a:t>
            </a:r>
            <a:r>
              <a:rPr lang="en-US" altLang="zh-TW" dirty="0"/>
              <a:t>2</a:t>
            </a:r>
            <a:r>
              <a:rPr lang="zh-TW" altLang="en-US" dirty="0"/>
              <a:t>月間接受學生申請</a:t>
            </a:r>
            <a:r>
              <a:rPr lang="en-US" altLang="zh-TW" dirty="0"/>
              <a:t>, </a:t>
            </a:r>
            <a:r>
              <a:rPr lang="zh-TW" altLang="en-US" dirty="0"/>
              <a:t> 申請截止日期通常在</a:t>
            </a:r>
            <a:r>
              <a:rPr lang="en-US" altLang="zh-TW" dirty="0"/>
              <a:t>2</a:t>
            </a:r>
            <a:r>
              <a:rPr lang="zh-TW" altLang="en-US" dirty="0"/>
              <a:t>月底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學生如果</a:t>
            </a:r>
            <a:r>
              <a:rPr lang="en-US" altLang="zh-TW" dirty="0"/>
              <a:t>email</a:t>
            </a:r>
            <a:r>
              <a:rPr lang="zh-TW" altLang="en-US" dirty="0"/>
              <a:t>或聯絡方式有變更</a:t>
            </a:r>
            <a:r>
              <a:rPr lang="en-US" altLang="zh-TW" dirty="0"/>
              <a:t>, </a:t>
            </a:r>
            <a:r>
              <a:rPr lang="zh-TW" altLang="en-US" dirty="0"/>
              <a:t>務必知會系辦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B3CD-2677-4CE1-ABC1-9890295B15D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67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綠色</a:t>
            </a:r>
            <a:r>
              <a:rPr lang="en-US" altLang="zh-TW" dirty="0"/>
              <a:t>, </a:t>
            </a:r>
            <a:r>
              <a:rPr lang="zh-TW" altLang="en-US" dirty="0"/>
              <a:t>雙軌</a:t>
            </a:r>
            <a:endParaRPr lang="en-US" altLang="zh-TW" dirty="0"/>
          </a:p>
          <a:p>
            <a:r>
              <a:rPr lang="zh-TW" altLang="en-US" dirty="0"/>
              <a:t>紅色</a:t>
            </a:r>
            <a:r>
              <a:rPr lang="en-US" altLang="zh-TW" dirty="0"/>
              <a:t>, </a:t>
            </a:r>
            <a:r>
              <a:rPr lang="zh-TW" altLang="en-US" dirty="0"/>
              <a:t>取消</a:t>
            </a:r>
            <a:endParaRPr lang="en-US" altLang="zh-TW" dirty="0"/>
          </a:p>
          <a:p>
            <a:r>
              <a:rPr lang="zh-TW" altLang="en-US" dirty="0"/>
              <a:t>藍色</a:t>
            </a:r>
            <a:r>
              <a:rPr lang="en-US" altLang="zh-TW" dirty="0"/>
              <a:t>, </a:t>
            </a:r>
            <a:r>
              <a:rPr lang="zh-TW" altLang="en-US" dirty="0"/>
              <a:t>待討論</a:t>
            </a:r>
            <a:endParaRPr lang="en-US" altLang="zh-TW" dirty="0"/>
          </a:p>
          <a:p>
            <a:pPr defTabSz="949056">
              <a:defRPr/>
            </a:pPr>
            <a:r>
              <a:rPr lang="en-US" altLang="zh-TW" dirty="0"/>
              <a:t>#</a:t>
            </a:r>
            <a:r>
              <a:rPr lang="zh-TW" altLang="en-US" dirty="0"/>
              <a:t> 欲採申請制，一定要</a:t>
            </a:r>
            <a:r>
              <a:rPr lang="en-US" altLang="zh-TW" dirty="0"/>
              <a:t>36</a:t>
            </a:r>
            <a:r>
              <a:rPr lang="zh-TW" altLang="en-US" dirty="0"/>
              <a:t>周都申請到，不可申請</a:t>
            </a:r>
            <a:r>
              <a:rPr lang="en-US" altLang="zh-TW" dirty="0"/>
              <a:t>+</a:t>
            </a:r>
            <a:r>
              <a:rPr lang="zh-TW" altLang="en-US" dirty="0"/>
              <a:t>選填。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B3CD-2677-4CE1-ABC1-9890295B15D3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45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CA30869F-13F3-439D-B1B4-FBBBBC65490A}" type="datetimeFigureOut">
              <a:rPr lang="zh-TW" altLang="en-US" smtClean="0"/>
              <a:pPr/>
              <a:t>2022/1/20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fld id="{A6DEC61D-68F6-45BC-8E2D-75E4D3B3DBE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621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412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1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275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865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204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48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701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508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288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0869F-13F3-439D-B1B4-FBBBBC65490A}" type="datetimeFigureOut">
              <a:rPr lang="zh-TW" altLang="en-US" smtClean="0"/>
              <a:t>2022/1/20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EC61D-68F6-45BC-8E2D-75E4D3B3DB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443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A30869F-13F3-439D-B1B4-FBBBBC65490A}" type="datetimeFigureOut">
              <a:rPr lang="zh-TW" altLang="en-US" smtClean="0"/>
              <a:pPr/>
              <a:t>2022/1/20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6DEC61D-68F6-45BC-8E2D-75E4D3B3DBE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2632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22283;&#31435;&#25104;&#21151;&#22823;&#23416;&#29289;&#29702;&#27835;&#30274;&#23416;&#31995;&#23416;&#29983;&#26657;&#22806;&#23526;&#32722;&#36774;&#27861;110100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111</a:t>
            </a:r>
            <a:r>
              <a:rPr lang="zh-TW" altLang="en-US" dirty="0"/>
              <a:t>學年度成大物理治療學系</a:t>
            </a:r>
            <a:br>
              <a:rPr lang="en-US" altLang="zh-TW" dirty="0"/>
            </a:br>
            <a:r>
              <a:rPr lang="zh-TW" altLang="en-US" dirty="0"/>
              <a:t>實習說明會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實習委員會主委 蔡一如老師</a:t>
            </a:r>
            <a:endParaRPr lang="en-US" altLang="zh-TW" dirty="0"/>
          </a:p>
          <a:p>
            <a:r>
              <a:rPr lang="en-US" altLang="zh-TW" dirty="0"/>
              <a:t>2021/12/02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0371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02F7F5-069F-4363-A603-AEF4F62DF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成大</a:t>
            </a:r>
            <a:r>
              <a:rPr lang="en-US" altLang="zh-TW" dirty="0"/>
              <a:t>PTC</a:t>
            </a:r>
            <a:r>
              <a:rPr lang="zh-TW" altLang="en-US" dirty="0"/>
              <a:t> </a:t>
            </a:r>
            <a:r>
              <a:rPr lang="en-US" altLang="zh-TW" dirty="0"/>
              <a:t>(</a:t>
            </a:r>
            <a:r>
              <a:rPr lang="zh-TW" altLang="en-US" dirty="0"/>
              <a:t>新領域物理治療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C5A5BCEF-8C6F-4851-92B8-0A4DB5CAE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A7</a:t>
            </a:r>
            <a:r>
              <a:rPr lang="zh-TW" altLang="en-US" b="1" dirty="0"/>
              <a:t>、</a:t>
            </a:r>
            <a:r>
              <a:rPr lang="en-US" altLang="zh-TW" b="1" dirty="0"/>
              <a:t>A8 </a:t>
            </a:r>
            <a:r>
              <a:rPr lang="en-US" altLang="zh-TW" dirty="0"/>
              <a:t>(</a:t>
            </a:r>
            <a:r>
              <a:rPr lang="zh-TW" altLang="en-US" dirty="0"/>
              <a:t>暫定各招收</a:t>
            </a:r>
            <a:r>
              <a:rPr lang="en-US" altLang="zh-TW" dirty="0"/>
              <a:t>2</a:t>
            </a:r>
            <a:r>
              <a:rPr lang="zh-TW" altLang="en-US" dirty="0"/>
              <a:t>位</a:t>
            </a:r>
            <a:r>
              <a:rPr lang="en-US" altLang="zh-TW" dirty="0"/>
              <a:t>)</a:t>
            </a:r>
          </a:p>
          <a:p>
            <a:pPr lvl="1"/>
            <a:r>
              <a:rPr lang="zh-TW" altLang="en-US" dirty="0"/>
              <a:t>失智症、眩暈、癌症治療後遺症等神經疾病物理治療</a:t>
            </a:r>
            <a:endParaRPr lang="en-US" altLang="zh-TW" dirty="0"/>
          </a:p>
          <a:p>
            <a:pPr lvl="1"/>
            <a:r>
              <a:rPr lang="zh-TW" altLang="en-US" dirty="0"/>
              <a:t>尿失禁與肛失禁物理治療</a:t>
            </a:r>
            <a:endParaRPr lang="en-US" altLang="zh-TW" dirty="0"/>
          </a:p>
          <a:p>
            <a:pPr lvl="1"/>
            <a:r>
              <a:rPr lang="zh-TW" altLang="en-US" dirty="0"/>
              <a:t>心肺疾病病房物理治療</a:t>
            </a:r>
            <a:endParaRPr lang="en-US" altLang="zh-TW" dirty="0"/>
          </a:p>
          <a:p>
            <a:pPr lvl="1"/>
            <a:r>
              <a:rPr lang="zh-TW" altLang="en-US" dirty="0"/>
              <a:t>睡眠呼吸中止症物理治療</a:t>
            </a:r>
          </a:p>
        </p:txBody>
      </p:sp>
    </p:spTree>
    <p:extLst>
      <p:ext uri="{BB962C8B-B14F-4D97-AF65-F5344CB8AC3E}">
        <p14:creationId xmlns:p14="http://schemas.microsoft.com/office/powerpoint/2010/main" val="3187311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提醒事項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4000" dirty="0"/>
              <a:t>請詳細閱讀本系實習辦法，實習相關事務均依照實習辦法辦理</a:t>
            </a:r>
            <a:endParaRPr lang="en-US" altLang="zh-TW" sz="4000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sz="4000" dirty="0"/>
              <a:t>請務必與系辦確認</a:t>
            </a:r>
            <a:r>
              <a:rPr lang="en-US" altLang="zh-TW" sz="4000" dirty="0"/>
              <a:t>email</a:t>
            </a:r>
            <a:r>
              <a:rPr lang="zh-TW" altLang="en-US" sz="4000" dirty="0"/>
              <a:t>信箱和聯絡方式是否正確，以免沒有收到實習相關資訊</a:t>
            </a:r>
            <a:endParaRPr lang="en-US" altLang="zh-TW" sz="4000" dirty="0"/>
          </a:p>
        </p:txBody>
      </p:sp>
    </p:spTree>
    <p:extLst>
      <p:ext uri="{BB962C8B-B14F-4D97-AF65-F5344CB8AC3E}">
        <p14:creationId xmlns:p14="http://schemas.microsoft.com/office/powerpoint/2010/main" val="2896874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提醒事項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zh-TW" altLang="en-US" dirty="0"/>
              <a:t>選擇申請制 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</a:t>
            </a:r>
            <a:r>
              <a:rPr lang="zh-TW" alt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鼓勵</a:t>
            </a:r>
            <a:r>
              <a:rPr lang="en-US" altLang="zh-TW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TW" b="1" dirty="0"/>
              <a:t> </a:t>
            </a:r>
            <a:r>
              <a:rPr lang="zh-TW" altLang="en-US" dirty="0"/>
              <a:t>若需要單科成績名次證明，可向系辦申請。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>
                <a:solidFill>
                  <a:srgbClr val="FF00FF"/>
                </a:solidFill>
              </a:rPr>
              <a:t>原則上學生務必</a:t>
            </a:r>
            <a:r>
              <a:rPr lang="zh-TW" altLang="zh-TW" dirty="0">
                <a:solidFill>
                  <a:srgbClr val="FF00FF"/>
                </a:solidFill>
              </a:rPr>
              <a:t>自行安排全部實習週（時）數</a:t>
            </a:r>
            <a:endParaRPr lang="en-US" altLang="zh-TW" dirty="0">
              <a:solidFill>
                <a:srgbClr val="FF00FF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若只缺一個</a:t>
            </a:r>
            <a:r>
              <a:rPr lang="en-US" altLang="zh-TW" dirty="0"/>
              <a:t>A</a:t>
            </a:r>
            <a:r>
              <a:rPr lang="zh-TW" altLang="en-US" dirty="0"/>
              <a:t>，請在規定繳交</a:t>
            </a:r>
            <a:r>
              <a:rPr lang="zh-TW" altLang="zh-TW" dirty="0">
                <a:latin typeface="新細明體"/>
              </a:rPr>
              <a:t>時數紀錄</a:t>
            </a:r>
            <a:r>
              <a:rPr lang="zh-TW" altLang="en-US" dirty="0">
                <a:latin typeface="新細明體"/>
              </a:rPr>
              <a:t>表與</a:t>
            </a:r>
            <a:r>
              <a:rPr lang="zh-TW" altLang="en-US" dirty="0"/>
              <a:t>實習同意書期限</a:t>
            </a:r>
            <a:r>
              <a:rPr lang="zh-TW" altLang="en-US" b="1" dirty="0"/>
              <a:t>前一周</a:t>
            </a:r>
            <a:r>
              <a:rPr lang="zh-TW" altLang="en-US" dirty="0">
                <a:latin typeface="新細明體"/>
                <a:ea typeface="新細明體"/>
              </a:rPr>
              <a:t>，</a:t>
            </a:r>
            <a:r>
              <a:rPr lang="zh-TW" altLang="en-US" dirty="0"/>
              <a:t>寄信給系辦，註明需要時段，實習負責教師會視情況協助安排</a:t>
            </a:r>
            <a:r>
              <a:rPr lang="en-US" altLang="zh-TW" dirty="0"/>
              <a:t>(</a:t>
            </a:r>
            <a:r>
              <a:rPr lang="zh-TW" altLang="en-US" dirty="0"/>
              <a:t>北區輔具中心或成大</a:t>
            </a:r>
            <a:r>
              <a:rPr lang="en-US" altLang="zh-TW" dirty="0"/>
              <a:t>PTC)</a:t>
            </a:r>
            <a:r>
              <a:rPr lang="zh-TW" altLang="en-US" dirty="0">
                <a:latin typeface="新細明體"/>
              </a:rPr>
              <a:t>。如果</a:t>
            </a:r>
            <a:r>
              <a:rPr lang="zh-TW" altLang="en-US" dirty="0"/>
              <a:t>同一時段有</a:t>
            </a:r>
            <a:r>
              <a:rPr lang="zh-TW" altLang="en-US" dirty="0">
                <a:latin typeface="新細明體"/>
              </a:rPr>
              <a:t>太多學生提出需求</a:t>
            </a:r>
            <a:r>
              <a:rPr lang="zh-TW" altLang="en-US" dirty="0"/>
              <a:t>，將以抽籤方式決定</a:t>
            </a:r>
            <a:endParaRPr lang="en-US" altLang="zh-TW" dirty="0">
              <a:latin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66469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提醒事項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3. </a:t>
            </a:r>
            <a:r>
              <a:rPr lang="zh-TW" altLang="en-US" dirty="0"/>
              <a:t>選擇申請制</a:t>
            </a:r>
            <a:r>
              <a:rPr lang="en-US" altLang="zh-TW" dirty="0"/>
              <a:t>(</a:t>
            </a:r>
            <a:r>
              <a:rPr lang="zh-TW" altLang="en-US" dirty="0"/>
              <a:t>續</a:t>
            </a:r>
            <a:r>
              <a:rPr lang="en-US" altLang="zh-TW" dirty="0"/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若需推薦信，請提早詢問老師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請務必注意聯繫醫院的禮貌，並且依照醫院規定回覆是否接受或放棄申請</a:t>
            </a:r>
            <a:endParaRPr lang="en-US" altLang="zh-TW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zh-TW" altLang="en-US" dirty="0"/>
              <a:t>完成申請後，繳交</a:t>
            </a:r>
            <a:r>
              <a:rPr lang="zh-TW" altLang="zh-TW" dirty="0"/>
              <a:t>臨床實習項目</a:t>
            </a:r>
            <a:r>
              <a:rPr lang="zh-TW" altLang="en-US" dirty="0"/>
              <a:t>與</a:t>
            </a:r>
            <a:r>
              <a:rPr lang="zh-TW" altLang="zh-TW" dirty="0"/>
              <a:t>時數紀錄</a:t>
            </a:r>
            <a:r>
              <a:rPr lang="zh-TW" altLang="en-US" dirty="0"/>
              <a:t>表電子檔</a:t>
            </a:r>
            <a:r>
              <a:rPr lang="en-US" altLang="zh-TW" dirty="0"/>
              <a:t>(</a:t>
            </a:r>
            <a:r>
              <a:rPr lang="zh-TW" altLang="en-US" dirty="0"/>
              <a:t>文件</a:t>
            </a:r>
            <a:r>
              <a:rPr lang="zh-TW" altLang="zh-TW" dirty="0"/>
              <a:t>檔名為 </a:t>
            </a:r>
            <a:r>
              <a:rPr lang="en-US" altLang="zh-TW" dirty="0"/>
              <a:t>“</a:t>
            </a:r>
            <a:r>
              <a:rPr lang="zh-TW" altLang="en-US" b="1" dirty="0">
                <a:solidFill>
                  <a:srgbClr val="FF00FF"/>
                </a:solidFill>
              </a:rPr>
              <a:t>實習時數紀錄表</a:t>
            </a:r>
            <a:r>
              <a:rPr lang="en-US" altLang="zh-TW" b="1" dirty="0">
                <a:solidFill>
                  <a:srgbClr val="FF00FF"/>
                </a:solidFill>
              </a:rPr>
              <a:t>_</a:t>
            </a:r>
            <a:r>
              <a:rPr lang="zh-TW" altLang="zh-TW" b="1" dirty="0">
                <a:solidFill>
                  <a:srgbClr val="FF00FF"/>
                </a:solidFill>
              </a:rPr>
              <a:t>你的名字</a:t>
            </a:r>
            <a:r>
              <a:rPr lang="en-US" altLang="zh-TW" dirty="0"/>
              <a:t>”)</a:t>
            </a:r>
            <a:r>
              <a:rPr lang="zh-TW" altLang="en-US" dirty="0"/>
              <a:t>與實習同意書紙本，由班代收齊後統一交給系辦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5823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FF0000"/>
                </a:solidFill>
              </a:rPr>
              <a:t>提醒事項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心理準備</a:t>
            </a:r>
            <a:endParaRPr lang="en-US" altLang="zh-TW" dirty="0"/>
          </a:p>
          <a:p>
            <a:pPr lvl="1"/>
            <a:r>
              <a:rPr lang="zh-TW" altLang="en-US" dirty="0"/>
              <a:t>面對人，溝通，責任感，同理心，隱私權</a:t>
            </a:r>
            <a:endParaRPr lang="en-US" altLang="zh-TW" dirty="0"/>
          </a:p>
          <a:p>
            <a:pPr lvl="1"/>
            <a:r>
              <a:rPr lang="zh-TW" altLang="en-US" dirty="0"/>
              <a:t>醫院選擇</a:t>
            </a:r>
            <a:endParaRPr lang="en-US" altLang="zh-TW" dirty="0"/>
          </a:p>
          <a:p>
            <a:r>
              <a:rPr lang="zh-TW" altLang="en-US" dirty="0"/>
              <a:t>學習態度與專業能力</a:t>
            </a:r>
            <a:endParaRPr lang="en-US" altLang="zh-TW" dirty="0"/>
          </a:p>
          <a:p>
            <a:pPr lvl="1"/>
            <a:r>
              <a:rPr lang="zh-TW" altLang="en-US" dirty="0"/>
              <a:t>好奇求知，理論與基本理學檢查能力</a:t>
            </a:r>
            <a:endParaRPr lang="en-US" altLang="zh-TW" dirty="0"/>
          </a:p>
          <a:p>
            <a:r>
              <a:rPr lang="zh-TW" altLang="en-US" dirty="0"/>
              <a:t>回校參加</a:t>
            </a:r>
            <a:r>
              <a:rPr lang="en-US" altLang="zh-TW" dirty="0"/>
              <a:t>seminar</a:t>
            </a:r>
            <a:r>
              <a:rPr lang="zh-TW" altLang="en-US" dirty="0"/>
              <a:t>，距離遠，花費高</a:t>
            </a:r>
          </a:p>
        </p:txBody>
      </p:sp>
    </p:spTree>
    <p:extLst>
      <p:ext uri="{BB962C8B-B14F-4D97-AF65-F5344CB8AC3E}">
        <p14:creationId xmlns:p14="http://schemas.microsoft.com/office/powerpoint/2010/main" val="186996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說明內容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hlinkClick r:id="rId2" action="ppaction://hlinkfile"/>
              </a:rPr>
              <a:t>本系校外實習辦法</a:t>
            </a:r>
            <a:endParaRPr lang="en-US" altLang="zh-TW" dirty="0"/>
          </a:p>
          <a:p>
            <a:r>
              <a:rPr lang="zh-TW" altLang="en-US" dirty="0"/>
              <a:t>實習週數與時程</a:t>
            </a:r>
            <a:endParaRPr lang="en-US" altLang="zh-TW" dirty="0"/>
          </a:p>
          <a:p>
            <a:r>
              <a:rPr lang="zh-TW" altLang="en-US" dirty="0"/>
              <a:t>作業流程</a:t>
            </a:r>
            <a:endParaRPr lang="en-US" altLang="zh-TW" dirty="0"/>
          </a:p>
          <a:p>
            <a:pPr lvl="1"/>
            <a:r>
              <a:rPr lang="en-US" altLang="zh-TW" dirty="0"/>
              <a:t>111</a:t>
            </a:r>
            <a:r>
              <a:rPr lang="zh-TW" altLang="en-US" dirty="0"/>
              <a:t>學年度實習醫院</a:t>
            </a:r>
            <a:endParaRPr lang="en-US" altLang="zh-TW" dirty="0"/>
          </a:p>
          <a:p>
            <a:pPr lvl="1"/>
            <a:r>
              <a:rPr lang="zh-TW" altLang="en-US" dirty="0"/>
              <a:t>臨床實習時數紀錄表</a:t>
            </a:r>
            <a:endParaRPr lang="en-US" altLang="zh-TW" dirty="0"/>
          </a:p>
          <a:p>
            <a:pPr lvl="1"/>
            <a:r>
              <a:rPr lang="zh-TW" altLang="en-US" dirty="0"/>
              <a:t>實習同意書</a:t>
            </a:r>
            <a:endParaRPr lang="en-US" altLang="zh-TW" dirty="0"/>
          </a:p>
          <a:p>
            <a:r>
              <a:rPr lang="zh-TW" altLang="en-US" dirty="0"/>
              <a:t>提醒事項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320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實習週數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6848" cy="4525963"/>
          </a:xfrm>
        </p:spPr>
        <p:txBody>
          <a:bodyPr>
            <a:normAutofit/>
          </a:bodyPr>
          <a:lstStyle/>
          <a:p>
            <a:r>
              <a:rPr lang="zh-TW" altLang="en-US" dirty="0"/>
              <a:t>整學年共</a:t>
            </a:r>
            <a:r>
              <a:rPr lang="en-US" altLang="zh-TW" dirty="0"/>
              <a:t>36</a:t>
            </a:r>
            <a:r>
              <a:rPr lang="zh-TW" altLang="en-US" dirty="0"/>
              <a:t>周</a:t>
            </a:r>
            <a:endParaRPr lang="en-US" altLang="zh-TW" dirty="0"/>
          </a:p>
          <a:p>
            <a:pPr lvl="1"/>
            <a:r>
              <a:rPr lang="en-US" altLang="zh-TW" dirty="0"/>
              <a:t>A</a:t>
            </a:r>
            <a:r>
              <a:rPr lang="zh-TW" altLang="en-US" dirty="0"/>
              <a:t>制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6</a:t>
            </a:r>
            <a:r>
              <a:rPr lang="zh-TW" altLang="en-US" dirty="0"/>
              <a:t> 周</a:t>
            </a:r>
            <a:endParaRPr lang="en-US" altLang="zh-TW" dirty="0"/>
          </a:p>
          <a:p>
            <a:pPr lvl="1"/>
            <a:r>
              <a:rPr lang="en-US" altLang="zh-TW" dirty="0"/>
              <a:t>B</a:t>
            </a:r>
            <a:r>
              <a:rPr lang="zh-TW" altLang="en-US" dirty="0"/>
              <a:t>制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12</a:t>
            </a:r>
            <a:r>
              <a:rPr lang="zh-TW" altLang="en-US" dirty="0"/>
              <a:t> 周</a:t>
            </a:r>
            <a:endParaRPr lang="en-US" altLang="zh-TW" dirty="0"/>
          </a:p>
          <a:p>
            <a:pPr lvl="1"/>
            <a:r>
              <a:rPr lang="en-US" altLang="zh-TW" dirty="0"/>
              <a:t>C</a:t>
            </a:r>
            <a:r>
              <a:rPr lang="zh-TW" altLang="en-US" dirty="0"/>
              <a:t>制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18</a:t>
            </a:r>
            <a:r>
              <a:rPr lang="zh-TW" altLang="en-US" dirty="0"/>
              <a:t> 周</a:t>
            </a:r>
            <a:endParaRPr lang="en-US" altLang="zh-TW" dirty="0"/>
          </a:p>
          <a:p>
            <a:pPr lvl="1"/>
            <a:r>
              <a:rPr lang="en-US" altLang="zh-TW" dirty="0"/>
              <a:t>D</a:t>
            </a:r>
            <a:r>
              <a:rPr lang="zh-TW" altLang="en-US" dirty="0"/>
              <a:t>制 </a:t>
            </a:r>
            <a:r>
              <a:rPr lang="en-US" altLang="zh-TW" dirty="0"/>
              <a:t>=</a:t>
            </a:r>
            <a:r>
              <a:rPr lang="zh-TW" altLang="en-US" dirty="0"/>
              <a:t> </a:t>
            </a:r>
            <a:r>
              <a:rPr lang="en-US" altLang="zh-TW" dirty="0"/>
              <a:t>36</a:t>
            </a:r>
            <a:r>
              <a:rPr lang="zh-TW" altLang="en-US" dirty="0"/>
              <a:t> 周</a:t>
            </a:r>
            <a:endParaRPr lang="en-US" altLang="zh-TW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41981099"/>
              </p:ext>
            </p:extLst>
          </p:nvPr>
        </p:nvGraphicFramePr>
        <p:xfrm>
          <a:off x="3707904" y="1600200"/>
          <a:ext cx="4978896" cy="40548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978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5816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組合搭配</a:t>
                      </a:r>
                      <a:endParaRPr lang="zh-TW" altLang="en-US" sz="2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Ax6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Ax3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C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Ax2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Bx2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A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B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C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B1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B2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B3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600" u="none" strike="noStrike" dirty="0">
                          <a:effectLst/>
                        </a:rPr>
                        <a:t>C1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+</a:t>
                      </a:r>
                      <a:r>
                        <a:rPr lang="zh-TW" alt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dirty="0">
                          <a:effectLst/>
                        </a:rPr>
                        <a:t>C2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實習時程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279381"/>
              </p:ext>
            </p:extLst>
          </p:nvPr>
        </p:nvGraphicFramePr>
        <p:xfrm>
          <a:off x="457200" y="1417638"/>
          <a:ext cx="8229600" cy="489168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34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lang="zh-TW" altLang="en-US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A1: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7/11-8/19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B1:</a:t>
                      </a:r>
                      <a:r>
                        <a:rPr lang="en-US" altLang="zh-TW" sz="20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7/11-09/30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C1: 7/11-11/11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A2: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8/22-09/30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A3: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10/03-11/11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10/3-12/30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含搬家假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搬家假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11/14-11/18)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搬家假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11/14-11/18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A4: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11/21-12/30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C2: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11/21-03/31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含過年假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A5: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01/02-02/17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01/02-03/31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含過年假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周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過年假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01/23-01/27)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A6: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02/20-03/31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351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A7:</a:t>
                      </a:r>
                      <a:r>
                        <a:rPr lang="zh-TW" altLang="en-US" sz="20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04/03-05/12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B4: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04/03-06/23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8173">
                <a:tc>
                  <a:txBody>
                    <a:bodyPr/>
                    <a:lstStyle/>
                    <a:p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A8: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05/15-06/23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836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01C91E-2884-41ED-8983-716E2769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E086C3-0C11-46D6-A5FC-1C71CFEA4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1956A848-9353-43F2-BCFE-273393D41E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54"/>
          <a:stretch/>
        </p:blipFill>
        <p:spPr>
          <a:xfrm>
            <a:off x="0" y="66989"/>
            <a:ext cx="9144000" cy="6724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6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3BE444-02A4-49ED-AD14-331E541B6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D0E0B6-B88C-4E24-9F57-729794CE7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00591134-91E8-4B80-92C1-3DC653D5B463}"/>
              </a:ext>
            </a:extLst>
          </p:cNvPr>
          <p:cNvGrpSpPr/>
          <p:nvPr/>
        </p:nvGrpSpPr>
        <p:grpSpPr>
          <a:xfrm>
            <a:off x="81808" y="145912"/>
            <a:ext cx="9134200" cy="6712088"/>
            <a:chOff x="81808" y="145912"/>
            <a:chExt cx="9134200" cy="6712088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C3D8B45D-2DB2-449A-BB3E-5695D96B4BB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85699" b="1795"/>
            <a:stretch/>
          </p:blipFill>
          <p:spPr>
            <a:xfrm>
              <a:off x="81808" y="145912"/>
              <a:ext cx="9108504" cy="1454288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71EBB8CF-DF7C-4367-80C1-934F96F884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128"/>
            <a:stretch/>
          </p:blipFill>
          <p:spPr>
            <a:xfrm>
              <a:off x="179512" y="1600200"/>
              <a:ext cx="9036496" cy="5257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559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594929" y="4406900"/>
            <a:ext cx="7954143" cy="1362075"/>
          </a:xfrm>
        </p:spPr>
        <p:txBody>
          <a:bodyPr/>
          <a:lstStyle/>
          <a:p>
            <a:r>
              <a:rPr lang="zh-TW" altLang="en-US" dirty="0"/>
              <a:t>第一階段 申請與選填分發作業說明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188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作業流程</a:t>
            </a: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108287"/>
              </p:ext>
            </p:extLst>
          </p:nvPr>
        </p:nvGraphicFramePr>
        <p:xfrm>
          <a:off x="457200" y="1600200"/>
          <a:ext cx="8229600" cy="4658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月第一週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學系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辦理第一階段實習說明會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學系網頁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公告實習單位名單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月第二週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申請單位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公布申請實習學生正備取名單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月第三週，</a:t>
                      </a:r>
                      <a:endParaRPr lang="en-US" altLang="zh-TW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週五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17:00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截止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申請單位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實習申請遴選單位接收同意書時間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月最後一週</a:t>
                      </a:r>
                    </a:p>
                  </a:txBody>
                  <a:tcPr>
                    <a:lnB w="9525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申請單位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公布申請實習學生確認名單</a:t>
                      </a:r>
                    </a:p>
                  </a:txBody>
                  <a:tcPr>
                    <a:lnB w="9525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0" dirty="0">
                          <a:solidFill>
                            <a:srgbClr val="FF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申請學生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繳交</a:t>
                      </a:r>
                      <a:r>
                        <a:rPr lang="zh-TW" altLang="zh-TW" sz="1600" b="0" u="non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臨床實習項目</a:t>
                      </a:r>
                      <a:r>
                        <a:rPr lang="zh-TW" altLang="en-US" sz="1600" b="0" u="non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</a:t>
                      </a:r>
                      <a:r>
                        <a:rPr lang="zh-TW" altLang="zh-TW" sz="1600" b="0" u="non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時數紀錄</a:t>
                      </a:r>
                      <a:r>
                        <a:rPr lang="zh-TW" altLang="en-US" sz="1600" b="0" u="non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表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與</a:t>
                      </a:r>
                      <a:r>
                        <a:rPr lang="zh-TW" altLang="en-US" sz="1600" b="0" u="none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實習同意書</a:t>
                      </a:r>
                      <a:endParaRPr lang="zh-TW" altLang="en-US" sz="1600" b="0" u="non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T w="9525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月第二週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學系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公布選填順序與醫院配對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月第三週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學系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完成醫院分發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zh-TW" altLang="en-US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最後一週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solidFill>
                            <a:srgbClr val="FF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分發選填</a:t>
                      </a:r>
                      <a:r>
                        <a:rPr lang="zh-TW" altLang="en-US" sz="1600" b="0" dirty="0">
                          <a:solidFill>
                            <a:srgbClr val="FF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繳交</a:t>
                      </a:r>
                      <a:r>
                        <a:rPr lang="zh-TW" altLang="en-US" sz="1600" b="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實習同意書</a:t>
                      </a:r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學系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通知實習單位學生名單</a:t>
                      </a:r>
                      <a:r>
                        <a:rPr lang="zh-TW" altLang="en-US" sz="1600" dirty="0">
                          <a:latin typeface="新細明體"/>
                          <a:ea typeface="新細明體"/>
                        </a:rPr>
                        <a:t>，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簽訂實習合約，發實習手冊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學系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辦理第二階段實習說明會</a:t>
                      </a:r>
                      <a:r>
                        <a:rPr lang="zh-TW" altLang="en-US" sz="16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，發保險卡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43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111</a:t>
            </a:r>
            <a:r>
              <a:rPr lang="zh-TW" altLang="en-US" dirty="0"/>
              <a:t>學年度實習醫院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53420965"/>
              </p:ext>
            </p:extLst>
          </p:nvPr>
        </p:nvGraphicFramePr>
        <p:xfrm>
          <a:off x="5652120" y="1573542"/>
          <a:ext cx="3034680" cy="216023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34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0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分發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選填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)*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89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新光，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亞東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，新竹台大，雙和 ，羅東博愛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彰基</a:t>
                      </a:r>
                      <a:endParaRPr lang="en-US" altLang="zh-TW" sz="2000" b="1" dirty="0">
                        <a:solidFill>
                          <a:srgbClr val="00B05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0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成大復健部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內容版面配置區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8767320"/>
              </p:ext>
            </p:extLst>
          </p:nvPr>
        </p:nvGraphicFramePr>
        <p:xfrm>
          <a:off x="422866" y="1556792"/>
          <a:ext cx="5013230" cy="3567517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013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6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台大復健部，</a:t>
                      </a:r>
                      <a:r>
                        <a:rPr lang="zh-TW" altLang="en-US" sz="2000" strike="sngStrik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台大</a:t>
                      </a:r>
                      <a:r>
                        <a:rPr lang="en-US" altLang="zh-TW" sz="2000" strike="sngStrik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PTC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，耕莘，北榮復健部，北榮神經修復，振興復健部，振興心臟中心，國泰汐止，國泰總院，馬偕，雙和，萬芳，</a:t>
                      </a:r>
                      <a:r>
                        <a:rPr lang="zh-TW" altLang="en-US" sz="2000" b="0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台北慈濟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，衛福部桃園，</a:t>
                      </a:r>
                      <a:r>
                        <a:rPr lang="zh-TW" altLang="zh-TW" sz="2000" b="0" i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林口長庚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，亞東</a:t>
                      </a:r>
                      <a:endParaRPr lang="zh-TW" altLang="en-US" sz="2000" b="0" i="0" dirty="0">
                        <a:solidFill>
                          <a:srgbClr val="0070C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4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中山大慶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，</a:t>
                      </a:r>
                      <a:r>
                        <a:rPr lang="zh-TW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中山中興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，</a:t>
                      </a:r>
                      <a:r>
                        <a:rPr lang="zh-TW" altLang="en-US" sz="2000" strike="noStrik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臻理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zh-TW" altLang="en-US" sz="2000" strike="noStrike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中榮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，中國</a:t>
                      </a:r>
                      <a:endParaRPr lang="en-US" altLang="zh-TW" sz="2000" strike="sngStrike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461">
                <a:tc>
                  <a:txBody>
                    <a:bodyPr/>
                    <a:lstStyle/>
                    <a:p>
                      <a:pPr marL="0" lvl="0" indent="0" defTabSz="800100">
                        <a:lnSpc>
                          <a:spcPct val="90000"/>
                        </a:lnSpc>
                        <a:spcAft>
                          <a:spcPct val="15000"/>
                        </a:spcAft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zh-TW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大林慈濟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，成大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PTC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，奇美，柳營奇美，高醫，高雄長庚，成大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PTC(</a:t>
                      </a:r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新領域</a:t>
                      </a:r>
                      <a:r>
                        <a:rPr lang="en-US" altLang="zh-TW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385777" y="5589240"/>
            <a:ext cx="8650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學年度分發選填醫院名單，僅提供參考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學年度名單，以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月公告為準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**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學年度申請醫院名單，中榮僅能申請心肺小兒實習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(A1,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A2, A7, A8, B1, B4)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，其他醫院沒有科別限制，但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不可全年在同一實習單位實習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17EE9E0F-7224-4551-BE3A-E29391A8F6B6}"/>
              </a:ext>
            </a:extLst>
          </p:cNvPr>
          <p:cNvSpPr/>
          <p:nvPr/>
        </p:nvSpPr>
        <p:spPr>
          <a:xfrm>
            <a:off x="362171" y="5172108"/>
            <a:ext cx="2821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北區輔具中心或成大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PTC)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226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983</Words>
  <Application>Microsoft Office PowerPoint</Application>
  <PresentationFormat>如螢幕大小 (4:3)</PresentationFormat>
  <Paragraphs>122</Paragraphs>
  <Slides>14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Wingdings</vt:lpstr>
      <vt:lpstr>Office 佈景主題</vt:lpstr>
      <vt:lpstr>111學年度成大物理治療學系 實習說明會</vt:lpstr>
      <vt:lpstr>說明內容</vt:lpstr>
      <vt:lpstr>實習週數</vt:lpstr>
      <vt:lpstr>實習時程</vt:lpstr>
      <vt:lpstr>PowerPoint 簡報</vt:lpstr>
      <vt:lpstr>PowerPoint 簡報</vt:lpstr>
      <vt:lpstr>第一階段 申請與選填分發作業說明</vt:lpstr>
      <vt:lpstr>作業流程</vt:lpstr>
      <vt:lpstr>111學年度實習醫院</vt:lpstr>
      <vt:lpstr>成大PTC (新領域物理治療)</vt:lpstr>
      <vt:lpstr>提醒事項</vt:lpstr>
      <vt:lpstr>提醒事項</vt:lpstr>
      <vt:lpstr>提醒事項</vt:lpstr>
      <vt:lpstr>提醒事項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106學年度成大物理治療學系 實習說明會</dc:title>
  <dc:creator>USer</dc:creator>
  <cp:lastModifiedBy>User</cp:lastModifiedBy>
  <cp:revision>97</cp:revision>
  <cp:lastPrinted>2020-12-10T01:53:02Z</cp:lastPrinted>
  <dcterms:created xsi:type="dcterms:W3CDTF">2017-11-20T03:27:54Z</dcterms:created>
  <dcterms:modified xsi:type="dcterms:W3CDTF">2022-01-20T05:39:14Z</dcterms:modified>
</cp:coreProperties>
</file>